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DM Sans" charset="1" panose="00000000000000000000"/>
      <p:regular r:id="rId28"/>
    </p:embeddedFont>
    <p:embeddedFont>
      <p:font typeface="Funtastic" charset="1" panose="00000000000000000000"/>
      <p:regular r:id="rId29"/>
    </p:embeddedFont>
    <p:embeddedFont>
      <p:font typeface="Balsamiq Sans" charset="1" panose="02000603000000000000"/>
      <p:regular r:id="rId30"/>
    </p:embeddedFont>
    <p:embeddedFont>
      <p:font typeface="Carelia" charset="1" panose="00000500000000000000"/>
      <p:regular r:id="rId31"/>
    </p:embeddedFont>
    <p:embeddedFont>
      <p:font typeface="DM Sans Bold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43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46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49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50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51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63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12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41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42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63033" y="6195861"/>
            <a:ext cx="6914093" cy="5028432"/>
          </a:xfrm>
          <a:custGeom>
            <a:avLst/>
            <a:gdLst/>
            <a:ahLst/>
            <a:cxnLst/>
            <a:rect r="r" b="b" t="t" l="l"/>
            <a:pathLst>
              <a:path h="5028432" w="6914093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0060" y="4025617"/>
            <a:ext cx="12356239" cy="2066862"/>
          </a:xfrm>
          <a:custGeom>
            <a:avLst/>
            <a:gdLst/>
            <a:ahLst/>
            <a:cxnLst/>
            <a:rect r="r" b="b" t="t" l="l"/>
            <a:pathLst>
              <a:path h="2066862" w="12356239">
                <a:moveTo>
                  <a:pt x="0" y="0"/>
                </a:moveTo>
                <a:lnTo>
                  <a:pt x="12356239" y="0"/>
                </a:lnTo>
                <a:lnTo>
                  <a:pt x="12356239" y="2066862"/>
                </a:lnTo>
                <a:lnTo>
                  <a:pt x="0" y="2066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56379" y="5404911"/>
            <a:ext cx="8246933" cy="6247677"/>
          </a:xfrm>
          <a:custGeom>
            <a:avLst/>
            <a:gdLst/>
            <a:ahLst/>
            <a:cxnLst/>
            <a:rect r="r" b="b" t="t" l="l"/>
            <a:pathLst>
              <a:path h="6247677" w="8246933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08980" y="-1652824"/>
            <a:ext cx="8905028" cy="5575060"/>
          </a:xfrm>
          <a:custGeom>
            <a:avLst/>
            <a:gdLst/>
            <a:ahLst/>
            <a:cxnLst/>
            <a:rect r="r" b="b" t="t" l="l"/>
            <a:pathLst>
              <a:path h="5575060" w="8905028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495846">
            <a:off x="-3929800" y="-2685694"/>
            <a:ext cx="5243739" cy="7338566"/>
          </a:xfrm>
          <a:custGeom>
            <a:avLst/>
            <a:gdLst/>
            <a:ahLst/>
            <a:cxnLst/>
            <a:rect r="r" b="b" t="t" l="l"/>
            <a:pathLst>
              <a:path h="7338566" w="5243739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28435" y="6944125"/>
            <a:ext cx="6639489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David Fernandes 28 / 05 /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91843" y="3943778"/>
            <a:ext cx="10912673" cy="168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3"/>
              </a:lnSpc>
              <a:spcBef>
                <a:spcPct val="0"/>
              </a:spcBef>
            </a:pPr>
            <a:r>
              <a:rPr lang="en-US" sz="8823">
                <a:solidFill>
                  <a:srgbClr val="01070A"/>
                </a:solidFill>
                <a:latin typeface="Funtastic"/>
                <a:ea typeface="Funtastic"/>
                <a:cs typeface="Funtastic"/>
                <a:sym typeface="Funtastic"/>
              </a:rPr>
              <a:t>ANALYSE DES VENTES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653113" y="-67898"/>
            <a:ext cx="3990134" cy="3990134"/>
          </a:xfrm>
          <a:custGeom>
            <a:avLst/>
            <a:gdLst/>
            <a:ahLst/>
            <a:cxnLst/>
            <a:rect r="r" b="b" t="t" l="l"/>
            <a:pathLst>
              <a:path h="3990134" w="3990134">
                <a:moveTo>
                  <a:pt x="0" y="0"/>
                </a:moveTo>
                <a:lnTo>
                  <a:pt x="3990134" y="0"/>
                </a:lnTo>
                <a:lnTo>
                  <a:pt x="3990134" y="3990134"/>
                </a:lnTo>
                <a:lnTo>
                  <a:pt x="0" y="39901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3306" y="2103296"/>
            <a:ext cx="11756118" cy="7670867"/>
          </a:xfrm>
          <a:custGeom>
            <a:avLst/>
            <a:gdLst/>
            <a:ahLst/>
            <a:cxnLst/>
            <a:rect r="r" b="b" t="t" l="l"/>
            <a:pathLst>
              <a:path h="7670867" w="11756118">
                <a:moveTo>
                  <a:pt x="0" y="0"/>
                </a:moveTo>
                <a:lnTo>
                  <a:pt x="11756119" y="0"/>
                </a:lnTo>
                <a:lnTo>
                  <a:pt x="11756119" y="7670867"/>
                </a:lnTo>
                <a:lnTo>
                  <a:pt x="0" y="7670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98543">
            <a:off x="-3643310" y="2803624"/>
            <a:ext cx="8972975" cy="6101623"/>
          </a:xfrm>
          <a:custGeom>
            <a:avLst/>
            <a:gdLst/>
            <a:ahLst/>
            <a:cxnLst/>
            <a:rect r="r" b="b" t="t" l="l"/>
            <a:pathLst>
              <a:path h="6101623" w="8972975">
                <a:moveTo>
                  <a:pt x="0" y="0"/>
                </a:moveTo>
                <a:lnTo>
                  <a:pt x="8972976" y="0"/>
                </a:lnTo>
                <a:lnTo>
                  <a:pt x="8972976" y="6101623"/>
                </a:lnTo>
                <a:lnTo>
                  <a:pt x="0" y="6101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170645" y="351125"/>
            <a:ext cx="8101442" cy="1355150"/>
          </a:xfrm>
          <a:custGeom>
            <a:avLst/>
            <a:gdLst/>
            <a:ahLst/>
            <a:cxnLst/>
            <a:rect r="r" b="b" t="t" l="l"/>
            <a:pathLst>
              <a:path h="1355150" w="8101442">
                <a:moveTo>
                  <a:pt x="0" y="0"/>
                </a:moveTo>
                <a:lnTo>
                  <a:pt x="8101441" y="0"/>
                </a:lnTo>
                <a:lnTo>
                  <a:pt x="8101441" y="1355150"/>
                </a:lnTo>
                <a:lnTo>
                  <a:pt x="0" y="135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07752" y="-4225"/>
            <a:ext cx="11427227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ÉVOLUTION DU NOMBRE DE CLIENTS UNIQUES PAR MOIS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4035" y="9547097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778772" y="2020448"/>
            <a:ext cx="13799620" cy="7486294"/>
          </a:xfrm>
          <a:custGeom>
            <a:avLst/>
            <a:gdLst/>
            <a:ahLst/>
            <a:cxnLst/>
            <a:rect r="r" b="b" t="t" l="l"/>
            <a:pathLst>
              <a:path h="7486294" w="13799620">
                <a:moveTo>
                  <a:pt x="0" y="0"/>
                </a:moveTo>
                <a:lnTo>
                  <a:pt x="13799621" y="0"/>
                </a:lnTo>
                <a:lnTo>
                  <a:pt x="13799621" y="7486294"/>
                </a:lnTo>
                <a:lnTo>
                  <a:pt x="0" y="748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36803" y="0"/>
            <a:ext cx="3483558" cy="1868454"/>
          </a:xfrm>
          <a:custGeom>
            <a:avLst/>
            <a:gdLst/>
            <a:ahLst/>
            <a:cxnLst/>
            <a:rect r="r" b="b" t="t" l="l"/>
            <a:pathLst>
              <a:path h="1868454" w="3483558">
                <a:moveTo>
                  <a:pt x="0" y="0"/>
                </a:moveTo>
                <a:lnTo>
                  <a:pt x="3483558" y="0"/>
                </a:lnTo>
                <a:lnTo>
                  <a:pt x="3483558" y="1868454"/>
                </a:lnTo>
                <a:lnTo>
                  <a:pt x="0" y="1868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7061" y="32326"/>
            <a:ext cx="10603043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NOMBRE DE PRODUITS VENDUS PAR MOIS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20731">
            <a:off x="-2977219" y="7449342"/>
            <a:ext cx="4905872" cy="4114800"/>
          </a:xfrm>
          <a:custGeom>
            <a:avLst/>
            <a:gdLst/>
            <a:ahLst/>
            <a:cxnLst/>
            <a:rect r="r" b="b" t="t" l="l"/>
            <a:pathLst>
              <a:path h="4114800" w="4905872">
                <a:moveTo>
                  <a:pt x="0" y="0"/>
                </a:moveTo>
                <a:lnTo>
                  <a:pt x="4905872" y="0"/>
                </a:lnTo>
                <a:lnTo>
                  <a:pt x="4905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4345" y="9547097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78393" y="99001"/>
            <a:ext cx="2523969" cy="10187999"/>
            <a:chOff x="0" y="0"/>
            <a:chExt cx="664749" cy="26832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4749" cy="2683259"/>
            </a:xfrm>
            <a:custGeom>
              <a:avLst/>
              <a:gdLst/>
              <a:ahLst/>
              <a:cxnLst/>
              <a:rect r="r" b="b" t="t" l="l"/>
              <a:pathLst>
                <a:path h="2683259" w="664749">
                  <a:moveTo>
                    <a:pt x="0" y="0"/>
                  </a:moveTo>
                  <a:lnTo>
                    <a:pt x="664749" y="0"/>
                  </a:lnTo>
                  <a:lnTo>
                    <a:pt x="664749" y="2683259"/>
                  </a:lnTo>
                  <a:lnTo>
                    <a:pt x="0" y="2683259"/>
                  </a:ln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664749" cy="271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097911" y="1892039"/>
            <a:ext cx="8092178" cy="7974044"/>
          </a:xfrm>
          <a:custGeom>
            <a:avLst/>
            <a:gdLst/>
            <a:ahLst/>
            <a:cxnLst/>
            <a:rect r="r" b="b" t="t" l="l"/>
            <a:pathLst>
              <a:path h="7974044" w="8092178">
                <a:moveTo>
                  <a:pt x="0" y="0"/>
                </a:moveTo>
                <a:lnTo>
                  <a:pt x="8092178" y="0"/>
                </a:lnTo>
                <a:lnTo>
                  <a:pt x="8092178" y="7974044"/>
                </a:lnTo>
                <a:lnTo>
                  <a:pt x="0" y="797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07369" y="99001"/>
            <a:ext cx="5239313" cy="1447956"/>
          </a:xfrm>
          <a:custGeom>
            <a:avLst/>
            <a:gdLst/>
            <a:ahLst/>
            <a:cxnLst/>
            <a:rect r="r" b="b" t="t" l="l"/>
            <a:pathLst>
              <a:path h="1447956" w="5239313">
                <a:moveTo>
                  <a:pt x="0" y="0"/>
                </a:moveTo>
                <a:lnTo>
                  <a:pt x="5239313" y="0"/>
                </a:lnTo>
                <a:lnTo>
                  <a:pt x="5239313" y="1447955"/>
                </a:lnTo>
                <a:lnTo>
                  <a:pt x="0" y="1447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01743" y="-4225"/>
            <a:ext cx="13884514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PART DE CHAQUE CLIENT BTOB DANS LE CHIFRRE D’AFFAIRE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4598543">
            <a:off x="-3643310" y="2803624"/>
            <a:ext cx="8972975" cy="6101623"/>
          </a:xfrm>
          <a:custGeom>
            <a:avLst/>
            <a:gdLst/>
            <a:ahLst/>
            <a:cxnLst/>
            <a:rect r="r" b="b" t="t" l="l"/>
            <a:pathLst>
              <a:path h="6101623" w="8972975">
                <a:moveTo>
                  <a:pt x="0" y="0"/>
                </a:moveTo>
                <a:lnTo>
                  <a:pt x="8972976" y="0"/>
                </a:lnTo>
                <a:lnTo>
                  <a:pt x="8972976" y="6101623"/>
                </a:lnTo>
                <a:lnTo>
                  <a:pt x="0" y="61016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58166" y="9558995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78393" y="99001"/>
            <a:ext cx="2523969" cy="10187999"/>
            <a:chOff x="0" y="0"/>
            <a:chExt cx="664749" cy="26832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4749" cy="2683259"/>
            </a:xfrm>
            <a:custGeom>
              <a:avLst/>
              <a:gdLst/>
              <a:ahLst/>
              <a:cxnLst/>
              <a:rect r="r" b="b" t="t" l="l"/>
              <a:pathLst>
                <a:path h="2683259" w="664749">
                  <a:moveTo>
                    <a:pt x="0" y="0"/>
                  </a:moveTo>
                  <a:lnTo>
                    <a:pt x="664749" y="0"/>
                  </a:lnTo>
                  <a:lnTo>
                    <a:pt x="664749" y="2683259"/>
                  </a:lnTo>
                  <a:lnTo>
                    <a:pt x="0" y="2683259"/>
                  </a:ln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664749" cy="271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900765" y="2072609"/>
            <a:ext cx="10486471" cy="7956610"/>
          </a:xfrm>
          <a:custGeom>
            <a:avLst/>
            <a:gdLst/>
            <a:ahLst/>
            <a:cxnLst/>
            <a:rect r="r" b="b" t="t" l="l"/>
            <a:pathLst>
              <a:path h="7956610" w="10486471">
                <a:moveTo>
                  <a:pt x="0" y="0"/>
                </a:moveTo>
                <a:lnTo>
                  <a:pt x="10486470" y="0"/>
                </a:lnTo>
                <a:lnTo>
                  <a:pt x="10486470" y="7956610"/>
                </a:lnTo>
                <a:lnTo>
                  <a:pt x="0" y="7956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35935" y="172196"/>
            <a:ext cx="11216130" cy="856504"/>
          </a:xfrm>
          <a:custGeom>
            <a:avLst/>
            <a:gdLst/>
            <a:ahLst/>
            <a:cxnLst/>
            <a:rect r="r" b="b" t="t" l="l"/>
            <a:pathLst>
              <a:path h="856504" w="11216130">
                <a:moveTo>
                  <a:pt x="0" y="0"/>
                </a:moveTo>
                <a:lnTo>
                  <a:pt x="11216130" y="0"/>
                </a:lnTo>
                <a:lnTo>
                  <a:pt x="11216130" y="856504"/>
                </a:lnTo>
                <a:lnTo>
                  <a:pt x="0" y="85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3717" y="1207759"/>
            <a:ext cx="7320566" cy="559025"/>
          </a:xfrm>
          <a:custGeom>
            <a:avLst/>
            <a:gdLst/>
            <a:ahLst/>
            <a:cxnLst/>
            <a:rect r="r" b="b" t="t" l="l"/>
            <a:pathLst>
              <a:path h="559025" w="7320566">
                <a:moveTo>
                  <a:pt x="0" y="0"/>
                </a:moveTo>
                <a:lnTo>
                  <a:pt x="7320566" y="0"/>
                </a:lnTo>
                <a:lnTo>
                  <a:pt x="7320566" y="559025"/>
                </a:lnTo>
                <a:lnTo>
                  <a:pt x="0" y="55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27808" y="412021"/>
            <a:ext cx="14632384" cy="107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INÉGALITÉ DANS LES ACHATS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437261">
            <a:off x="-3174736" y="4772530"/>
            <a:ext cx="4905872" cy="4114800"/>
          </a:xfrm>
          <a:custGeom>
            <a:avLst/>
            <a:gdLst/>
            <a:ahLst/>
            <a:cxnLst/>
            <a:rect r="r" b="b" t="t" l="l"/>
            <a:pathLst>
              <a:path h="4114800" w="4905872">
                <a:moveTo>
                  <a:pt x="0" y="0"/>
                </a:moveTo>
                <a:lnTo>
                  <a:pt x="4905872" y="0"/>
                </a:lnTo>
                <a:lnTo>
                  <a:pt x="4905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78393" y="99001"/>
            <a:ext cx="2523969" cy="10187999"/>
            <a:chOff x="0" y="0"/>
            <a:chExt cx="664749" cy="26832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4749" cy="2683259"/>
            </a:xfrm>
            <a:custGeom>
              <a:avLst/>
              <a:gdLst/>
              <a:ahLst/>
              <a:cxnLst/>
              <a:rect r="r" b="b" t="t" l="l"/>
              <a:pathLst>
                <a:path h="2683259" w="664749">
                  <a:moveTo>
                    <a:pt x="0" y="0"/>
                  </a:moveTo>
                  <a:lnTo>
                    <a:pt x="664749" y="0"/>
                  </a:lnTo>
                  <a:lnTo>
                    <a:pt x="664749" y="2683259"/>
                  </a:lnTo>
                  <a:lnTo>
                    <a:pt x="0" y="2683259"/>
                  </a:ln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664749" cy="271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15660" y="1974574"/>
            <a:ext cx="11056680" cy="8099018"/>
          </a:xfrm>
          <a:custGeom>
            <a:avLst/>
            <a:gdLst/>
            <a:ahLst/>
            <a:cxnLst/>
            <a:rect r="r" b="b" t="t" l="l"/>
            <a:pathLst>
              <a:path h="8099018" w="11056680">
                <a:moveTo>
                  <a:pt x="0" y="0"/>
                </a:moveTo>
                <a:lnTo>
                  <a:pt x="11056680" y="0"/>
                </a:lnTo>
                <a:lnTo>
                  <a:pt x="11056680" y="8099018"/>
                </a:lnTo>
                <a:lnTo>
                  <a:pt x="0" y="809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74902" y="99001"/>
            <a:ext cx="5670011" cy="1566985"/>
          </a:xfrm>
          <a:custGeom>
            <a:avLst/>
            <a:gdLst/>
            <a:ahLst/>
            <a:cxnLst/>
            <a:rect r="r" b="b" t="t" l="l"/>
            <a:pathLst>
              <a:path h="1566985" w="5670011">
                <a:moveTo>
                  <a:pt x="0" y="0"/>
                </a:moveTo>
                <a:lnTo>
                  <a:pt x="5670011" y="0"/>
                </a:lnTo>
                <a:lnTo>
                  <a:pt x="5670011" y="1566985"/>
                </a:lnTo>
                <a:lnTo>
                  <a:pt x="0" y="1566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67710" y="99001"/>
            <a:ext cx="5670011" cy="1566985"/>
          </a:xfrm>
          <a:custGeom>
            <a:avLst/>
            <a:gdLst/>
            <a:ahLst/>
            <a:cxnLst/>
            <a:rect r="r" b="b" t="t" l="l"/>
            <a:pathLst>
              <a:path h="1566985" w="5670011">
                <a:moveTo>
                  <a:pt x="0" y="0"/>
                </a:moveTo>
                <a:lnTo>
                  <a:pt x="5670012" y="0"/>
                </a:lnTo>
                <a:lnTo>
                  <a:pt x="5670012" y="1566985"/>
                </a:lnTo>
                <a:lnTo>
                  <a:pt x="0" y="1566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27808" y="-4225"/>
            <a:ext cx="14632384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NOMBRE DE LIVRES ACHETÉS PAR CATÉGORIE ET PAR GENRE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220731">
            <a:off x="-3892980" y="5043226"/>
            <a:ext cx="4905872" cy="4114800"/>
          </a:xfrm>
          <a:custGeom>
            <a:avLst/>
            <a:gdLst/>
            <a:ahLst/>
            <a:cxnLst/>
            <a:rect r="r" b="b" t="t" l="l"/>
            <a:pathLst>
              <a:path h="4114800" w="4905872">
                <a:moveTo>
                  <a:pt x="0" y="0"/>
                </a:moveTo>
                <a:lnTo>
                  <a:pt x="4905872" y="0"/>
                </a:lnTo>
                <a:lnTo>
                  <a:pt x="4905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30439" y="240860"/>
            <a:ext cx="2027122" cy="1087275"/>
          </a:xfrm>
          <a:custGeom>
            <a:avLst/>
            <a:gdLst/>
            <a:ahLst/>
            <a:cxnLst/>
            <a:rect r="r" b="b" t="t" l="l"/>
            <a:pathLst>
              <a:path h="1087275" w="2027122">
                <a:moveTo>
                  <a:pt x="0" y="0"/>
                </a:moveTo>
                <a:lnTo>
                  <a:pt x="2027122" y="0"/>
                </a:lnTo>
                <a:lnTo>
                  <a:pt x="2027122" y="1087275"/>
                </a:lnTo>
                <a:lnTo>
                  <a:pt x="0" y="1087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82543" y="240860"/>
            <a:ext cx="2027122" cy="1087275"/>
          </a:xfrm>
          <a:custGeom>
            <a:avLst/>
            <a:gdLst/>
            <a:ahLst/>
            <a:cxnLst/>
            <a:rect r="r" b="b" t="t" l="l"/>
            <a:pathLst>
              <a:path h="1087275" w="2027122">
                <a:moveTo>
                  <a:pt x="0" y="0"/>
                </a:moveTo>
                <a:lnTo>
                  <a:pt x="2027122" y="0"/>
                </a:lnTo>
                <a:lnTo>
                  <a:pt x="2027122" y="1087275"/>
                </a:lnTo>
                <a:lnTo>
                  <a:pt x="0" y="1087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57561" y="240860"/>
            <a:ext cx="2027122" cy="1087275"/>
          </a:xfrm>
          <a:custGeom>
            <a:avLst/>
            <a:gdLst/>
            <a:ahLst/>
            <a:cxnLst/>
            <a:rect r="r" b="b" t="t" l="l"/>
            <a:pathLst>
              <a:path h="1087275" w="2027122">
                <a:moveTo>
                  <a:pt x="0" y="0"/>
                </a:moveTo>
                <a:lnTo>
                  <a:pt x="2027122" y="0"/>
                </a:lnTo>
                <a:lnTo>
                  <a:pt x="2027122" y="1087275"/>
                </a:lnTo>
                <a:lnTo>
                  <a:pt x="0" y="1087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7808" y="-4225"/>
            <a:ext cx="14632384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MONTANT MOYEN DES ACHATS PAR TRANCHES D’ÂGE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598543">
            <a:off x="-3643310" y="2803624"/>
            <a:ext cx="8972975" cy="6101623"/>
          </a:xfrm>
          <a:custGeom>
            <a:avLst/>
            <a:gdLst/>
            <a:ahLst/>
            <a:cxnLst/>
            <a:rect r="r" b="b" t="t" l="l"/>
            <a:pathLst>
              <a:path h="6101623" w="8972975">
                <a:moveTo>
                  <a:pt x="0" y="0"/>
                </a:moveTo>
                <a:lnTo>
                  <a:pt x="8972976" y="0"/>
                </a:lnTo>
                <a:lnTo>
                  <a:pt x="8972976" y="6101623"/>
                </a:lnTo>
                <a:lnTo>
                  <a:pt x="0" y="6101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20731">
            <a:off x="17022479" y="3624694"/>
            <a:ext cx="4905872" cy="4114800"/>
          </a:xfrm>
          <a:custGeom>
            <a:avLst/>
            <a:gdLst/>
            <a:ahLst/>
            <a:cxnLst/>
            <a:rect r="r" b="b" t="t" l="l"/>
            <a:pathLst>
              <a:path h="4114800" w="4905872">
                <a:moveTo>
                  <a:pt x="0" y="0"/>
                </a:moveTo>
                <a:lnTo>
                  <a:pt x="4905872" y="0"/>
                </a:lnTo>
                <a:lnTo>
                  <a:pt x="4905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26504" y="1994950"/>
            <a:ext cx="11834992" cy="7707538"/>
          </a:xfrm>
          <a:custGeom>
            <a:avLst/>
            <a:gdLst/>
            <a:ahLst/>
            <a:cxnLst/>
            <a:rect r="r" b="b" t="t" l="l"/>
            <a:pathLst>
              <a:path h="7707538" w="11834992">
                <a:moveTo>
                  <a:pt x="0" y="0"/>
                </a:moveTo>
                <a:lnTo>
                  <a:pt x="11834992" y="0"/>
                </a:lnTo>
                <a:lnTo>
                  <a:pt x="11834992" y="7707539"/>
                </a:lnTo>
                <a:lnTo>
                  <a:pt x="0" y="7707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7948" y="9547097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359132" y="171525"/>
            <a:ext cx="13569736" cy="1036234"/>
          </a:xfrm>
          <a:custGeom>
            <a:avLst/>
            <a:gdLst/>
            <a:ahLst/>
            <a:cxnLst/>
            <a:rect r="r" b="b" t="t" l="l"/>
            <a:pathLst>
              <a:path h="1036234" w="13569736">
                <a:moveTo>
                  <a:pt x="0" y="0"/>
                </a:moveTo>
                <a:lnTo>
                  <a:pt x="13569736" y="0"/>
                </a:lnTo>
                <a:lnTo>
                  <a:pt x="13569736" y="1036234"/>
                </a:lnTo>
                <a:lnTo>
                  <a:pt x="0" y="1036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89978" y="1476217"/>
            <a:ext cx="2108044" cy="160978"/>
          </a:xfrm>
          <a:custGeom>
            <a:avLst/>
            <a:gdLst/>
            <a:ahLst/>
            <a:cxnLst/>
            <a:rect r="r" b="b" t="t" l="l"/>
            <a:pathLst>
              <a:path h="160978" w="2108044">
                <a:moveTo>
                  <a:pt x="0" y="0"/>
                </a:moveTo>
                <a:lnTo>
                  <a:pt x="2108044" y="0"/>
                </a:lnTo>
                <a:lnTo>
                  <a:pt x="2108044" y="160978"/>
                </a:lnTo>
                <a:lnTo>
                  <a:pt x="0" y="16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57300">
            <a:off x="13953661" y="2436198"/>
            <a:ext cx="8972975" cy="6101623"/>
          </a:xfrm>
          <a:custGeom>
            <a:avLst/>
            <a:gdLst/>
            <a:ahLst/>
            <a:cxnLst/>
            <a:rect r="r" b="b" t="t" l="l"/>
            <a:pathLst>
              <a:path h="6101623" w="8972975">
                <a:moveTo>
                  <a:pt x="0" y="0"/>
                </a:moveTo>
                <a:lnTo>
                  <a:pt x="8972976" y="0"/>
                </a:lnTo>
                <a:lnTo>
                  <a:pt x="8972976" y="6101623"/>
                </a:lnTo>
                <a:lnTo>
                  <a:pt x="0" y="6101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51765" y="2070793"/>
            <a:ext cx="13784471" cy="7702073"/>
          </a:xfrm>
          <a:custGeom>
            <a:avLst/>
            <a:gdLst/>
            <a:ahLst/>
            <a:cxnLst/>
            <a:rect r="r" b="b" t="t" l="l"/>
            <a:pathLst>
              <a:path h="7702073" w="13784471">
                <a:moveTo>
                  <a:pt x="0" y="0"/>
                </a:moveTo>
                <a:lnTo>
                  <a:pt x="13784470" y="0"/>
                </a:lnTo>
                <a:lnTo>
                  <a:pt x="13784470" y="7702074"/>
                </a:lnTo>
                <a:lnTo>
                  <a:pt x="0" y="7702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27808" y="174834"/>
            <a:ext cx="14632384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FRÉQUENCE D’ACHAT PAR TRANCHE D’ÂGE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74318" y="457737"/>
            <a:ext cx="14632384" cy="107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MOYEN MOYEN PAR TRANCHE D’ÂGE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598543">
            <a:off x="-4052971" y="2794895"/>
            <a:ext cx="8972975" cy="6101623"/>
          </a:xfrm>
          <a:custGeom>
            <a:avLst/>
            <a:gdLst/>
            <a:ahLst/>
            <a:cxnLst/>
            <a:rect r="r" b="b" t="t" l="l"/>
            <a:pathLst>
              <a:path h="6101623" w="8972975">
                <a:moveTo>
                  <a:pt x="0" y="0"/>
                </a:moveTo>
                <a:lnTo>
                  <a:pt x="8972975" y="0"/>
                </a:lnTo>
                <a:lnTo>
                  <a:pt x="8972975" y="6101623"/>
                </a:lnTo>
                <a:lnTo>
                  <a:pt x="0" y="6101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8895" y="1480301"/>
            <a:ext cx="6431572" cy="491138"/>
          </a:xfrm>
          <a:custGeom>
            <a:avLst/>
            <a:gdLst/>
            <a:ahLst/>
            <a:cxnLst/>
            <a:rect r="r" b="b" t="t" l="l"/>
            <a:pathLst>
              <a:path h="491138" w="6431572">
                <a:moveTo>
                  <a:pt x="0" y="0"/>
                </a:moveTo>
                <a:lnTo>
                  <a:pt x="6431572" y="0"/>
                </a:lnTo>
                <a:lnTo>
                  <a:pt x="6431572" y="491138"/>
                </a:lnTo>
                <a:lnTo>
                  <a:pt x="0" y="491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5476" y="2058098"/>
            <a:ext cx="13497048" cy="7575218"/>
          </a:xfrm>
          <a:custGeom>
            <a:avLst/>
            <a:gdLst/>
            <a:ahLst/>
            <a:cxnLst/>
            <a:rect r="r" b="b" t="t" l="l"/>
            <a:pathLst>
              <a:path h="7575218" w="13497048">
                <a:moveTo>
                  <a:pt x="0" y="0"/>
                </a:moveTo>
                <a:lnTo>
                  <a:pt x="13497048" y="0"/>
                </a:lnTo>
                <a:lnTo>
                  <a:pt x="13497048" y="7575218"/>
                </a:lnTo>
                <a:lnTo>
                  <a:pt x="0" y="7575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09891" y="9547097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78393" y="99001"/>
            <a:ext cx="2523969" cy="10187999"/>
            <a:chOff x="0" y="0"/>
            <a:chExt cx="664749" cy="26832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4749" cy="2683259"/>
            </a:xfrm>
            <a:custGeom>
              <a:avLst/>
              <a:gdLst/>
              <a:ahLst/>
              <a:cxnLst/>
              <a:rect r="r" b="b" t="t" l="l"/>
              <a:pathLst>
                <a:path h="2683259" w="664749">
                  <a:moveTo>
                    <a:pt x="0" y="0"/>
                  </a:moveTo>
                  <a:lnTo>
                    <a:pt x="664749" y="0"/>
                  </a:lnTo>
                  <a:lnTo>
                    <a:pt x="664749" y="2683259"/>
                  </a:lnTo>
                  <a:lnTo>
                    <a:pt x="0" y="2683259"/>
                  </a:ln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664749" cy="271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153189" y="225652"/>
            <a:ext cx="6106477" cy="1365630"/>
          </a:xfrm>
          <a:custGeom>
            <a:avLst/>
            <a:gdLst/>
            <a:ahLst/>
            <a:cxnLst/>
            <a:rect r="r" b="b" t="t" l="l"/>
            <a:pathLst>
              <a:path h="1365630" w="6106477">
                <a:moveTo>
                  <a:pt x="0" y="0"/>
                </a:moveTo>
                <a:lnTo>
                  <a:pt x="6106477" y="0"/>
                </a:lnTo>
                <a:lnTo>
                  <a:pt x="6106477" y="1365631"/>
                </a:lnTo>
                <a:lnTo>
                  <a:pt x="0" y="1365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1273" y="2031501"/>
            <a:ext cx="13697796" cy="7687888"/>
          </a:xfrm>
          <a:custGeom>
            <a:avLst/>
            <a:gdLst/>
            <a:ahLst/>
            <a:cxnLst/>
            <a:rect r="r" b="b" t="t" l="l"/>
            <a:pathLst>
              <a:path h="7687888" w="13697796">
                <a:moveTo>
                  <a:pt x="0" y="0"/>
                </a:moveTo>
                <a:lnTo>
                  <a:pt x="13697796" y="0"/>
                </a:lnTo>
                <a:lnTo>
                  <a:pt x="13697796" y="7687889"/>
                </a:lnTo>
                <a:lnTo>
                  <a:pt x="0" y="7687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3979" y="32326"/>
            <a:ext cx="14632384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NOMBRE DE LIVRES ACHETÉS PAR CATÉGORIE ET TRANCHES D’ÂGE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223709" y="1028700"/>
            <a:ext cx="2546363" cy="1365777"/>
          </a:xfrm>
          <a:custGeom>
            <a:avLst/>
            <a:gdLst/>
            <a:ahLst/>
            <a:cxnLst/>
            <a:rect r="r" b="b" t="t" l="l"/>
            <a:pathLst>
              <a:path h="1365777" w="2546363">
                <a:moveTo>
                  <a:pt x="0" y="0"/>
                </a:moveTo>
                <a:lnTo>
                  <a:pt x="2546363" y="0"/>
                </a:lnTo>
                <a:lnTo>
                  <a:pt x="2546363" y="1365777"/>
                </a:lnTo>
                <a:lnTo>
                  <a:pt x="0" y="1365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629825" y="1045965"/>
            <a:ext cx="2514175" cy="1348512"/>
          </a:xfrm>
          <a:custGeom>
            <a:avLst/>
            <a:gdLst/>
            <a:ahLst/>
            <a:cxnLst/>
            <a:rect r="r" b="b" t="t" l="l"/>
            <a:pathLst>
              <a:path h="1348512" w="2514175">
                <a:moveTo>
                  <a:pt x="0" y="0"/>
                </a:moveTo>
                <a:lnTo>
                  <a:pt x="2514175" y="0"/>
                </a:lnTo>
                <a:lnTo>
                  <a:pt x="2514175" y="1348512"/>
                </a:lnTo>
                <a:lnTo>
                  <a:pt x="0" y="1348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208">
            <a:off x="8936956" y="1045965"/>
            <a:ext cx="2514175" cy="1348512"/>
          </a:xfrm>
          <a:custGeom>
            <a:avLst/>
            <a:gdLst/>
            <a:ahLst/>
            <a:cxnLst/>
            <a:rect r="r" b="b" t="t" l="l"/>
            <a:pathLst>
              <a:path h="1348512" w="2514175">
                <a:moveTo>
                  <a:pt x="0" y="0"/>
                </a:moveTo>
                <a:lnTo>
                  <a:pt x="2514175" y="0"/>
                </a:lnTo>
                <a:lnTo>
                  <a:pt x="2514175" y="1348512"/>
                </a:lnTo>
                <a:lnTo>
                  <a:pt x="0" y="1348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515048">
            <a:off x="11315912" y="1147729"/>
            <a:ext cx="2514175" cy="1348512"/>
          </a:xfrm>
          <a:custGeom>
            <a:avLst/>
            <a:gdLst/>
            <a:ahLst/>
            <a:cxnLst/>
            <a:rect r="r" b="b" t="t" l="l"/>
            <a:pathLst>
              <a:path h="1348512" w="2514175">
                <a:moveTo>
                  <a:pt x="0" y="0"/>
                </a:moveTo>
                <a:lnTo>
                  <a:pt x="2514175" y="0"/>
                </a:lnTo>
                <a:lnTo>
                  <a:pt x="2514175" y="1348512"/>
                </a:lnTo>
                <a:lnTo>
                  <a:pt x="0" y="1348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7069" y="1140625"/>
            <a:ext cx="14632384" cy="107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CONCLUSION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087053" y="3275952"/>
            <a:ext cx="20462106" cy="7691120"/>
            <a:chOff x="0" y="0"/>
            <a:chExt cx="5389197" cy="20256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9197" cy="2025645"/>
            </a:xfrm>
            <a:custGeom>
              <a:avLst/>
              <a:gdLst/>
              <a:ahLst/>
              <a:cxnLst/>
              <a:rect r="r" b="b" t="t" l="l"/>
              <a:pathLst>
                <a:path h="2025645" w="5389197">
                  <a:moveTo>
                    <a:pt x="0" y="0"/>
                  </a:moveTo>
                  <a:lnTo>
                    <a:pt x="5389197" y="0"/>
                  </a:lnTo>
                  <a:lnTo>
                    <a:pt x="5389197" y="2025645"/>
                  </a:lnTo>
                  <a:lnTo>
                    <a:pt x="0" y="2025645"/>
                  </a:ln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389197" cy="2054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1485917">
            <a:off x="727220" y="7655009"/>
            <a:ext cx="3004882" cy="1786312"/>
          </a:xfrm>
          <a:custGeom>
            <a:avLst/>
            <a:gdLst/>
            <a:ahLst/>
            <a:cxnLst/>
            <a:rect r="r" b="b" t="t" l="l"/>
            <a:pathLst>
              <a:path h="1786312" w="3004882">
                <a:moveTo>
                  <a:pt x="0" y="0"/>
                </a:moveTo>
                <a:lnTo>
                  <a:pt x="3004882" y="0"/>
                </a:lnTo>
                <a:lnTo>
                  <a:pt x="3004882" y="1786312"/>
                </a:lnTo>
                <a:lnTo>
                  <a:pt x="0" y="1786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16731" y="6525022"/>
            <a:ext cx="2845444" cy="3246876"/>
          </a:xfrm>
          <a:custGeom>
            <a:avLst/>
            <a:gdLst/>
            <a:ahLst/>
            <a:cxnLst/>
            <a:rect r="r" b="b" t="t" l="l"/>
            <a:pathLst>
              <a:path h="3246876" w="2845444">
                <a:moveTo>
                  <a:pt x="0" y="0"/>
                </a:moveTo>
                <a:lnTo>
                  <a:pt x="2845444" y="0"/>
                </a:lnTo>
                <a:lnTo>
                  <a:pt x="2845444" y="3246876"/>
                </a:lnTo>
                <a:lnTo>
                  <a:pt x="0" y="3246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70562" y="4021561"/>
            <a:ext cx="8305397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3520"/>
              </a:lnSpc>
              <a:buFont typeface="Arial"/>
              <a:buChar char="•"/>
            </a:pPr>
            <a:r>
              <a:rPr lang="en-US" sz="3200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LA PERSONNALISATION DES OFFRES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&amp;</a:t>
            </a:r>
          </a:p>
          <a:p>
            <a:pPr algn="ctr" marL="690881" indent="-345440" lvl="1">
              <a:lnSpc>
                <a:spcPts val="3520"/>
              </a:lnSpc>
              <a:buFont typeface="Arial"/>
              <a:buChar char="•"/>
            </a:pPr>
            <a:r>
              <a:rPr lang="en-US" sz="3200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LA SEGMENTATION PAR ÂGE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22954" y="6131231"/>
            <a:ext cx="11593777" cy="95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DES LEVIERS PUISSANTS POUR DÉVELOPPER NOTRE ACTIVITÉ ET MIEUX RÉPONDRE AUX ATTENTES DE NOS CLIENTS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19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21865" y="9882258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22403" y="-589740"/>
            <a:ext cx="9048214" cy="12247451"/>
            <a:chOff x="0" y="0"/>
            <a:chExt cx="2383069" cy="322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3069" cy="3225666"/>
            </a:xfrm>
            <a:custGeom>
              <a:avLst/>
              <a:gdLst/>
              <a:ahLst/>
              <a:cxnLst/>
              <a:rect r="r" b="b" t="t" l="l"/>
              <a:pathLst>
                <a:path h="3225666" w="2383069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2075633" y="5301921"/>
            <a:ext cx="5565196" cy="4047415"/>
          </a:xfrm>
          <a:custGeom>
            <a:avLst/>
            <a:gdLst/>
            <a:ahLst/>
            <a:cxnLst/>
            <a:rect r="r" b="b" t="t" l="l"/>
            <a:pathLst>
              <a:path h="4047415" w="5565196">
                <a:moveTo>
                  <a:pt x="5565195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5" y="4047415"/>
                </a:lnTo>
                <a:lnTo>
                  <a:pt x="55651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45323" y="3228450"/>
            <a:ext cx="6739735" cy="38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0553" indent="-475277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Présentation</a:t>
            </a:r>
          </a:p>
          <a:p>
            <a:pPr algn="l" marL="950553" indent="-475277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Objectifs</a:t>
            </a:r>
          </a:p>
          <a:p>
            <a:pPr algn="l" marL="950553" indent="-475277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4402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ndicateurs de ventes</a:t>
            </a:r>
          </a:p>
          <a:p>
            <a:pPr algn="l" marL="950553" indent="-475277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4402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orrélations </a:t>
            </a:r>
          </a:p>
          <a:p>
            <a:pPr algn="l" marL="950553" indent="-475277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4402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onclusions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564427" y="6207744"/>
            <a:ext cx="3190321" cy="3316969"/>
          </a:xfrm>
          <a:custGeom>
            <a:avLst/>
            <a:gdLst/>
            <a:ahLst/>
            <a:cxnLst/>
            <a:rect r="r" b="b" t="t" l="l"/>
            <a:pathLst>
              <a:path h="3316969" w="3190321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54766" y="853955"/>
            <a:ext cx="4772782" cy="1319023"/>
          </a:xfrm>
          <a:custGeom>
            <a:avLst/>
            <a:gdLst/>
            <a:ahLst/>
            <a:cxnLst/>
            <a:rect r="r" b="b" t="t" l="l"/>
            <a:pathLst>
              <a:path h="1319023" w="4772782">
                <a:moveTo>
                  <a:pt x="0" y="0"/>
                </a:moveTo>
                <a:lnTo>
                  <a:pt x="4772782" y="0"/>
                </a:lnTo>
                <a:lnTo>
                  <a:pt x="4772782" y="1319024"/>
                </a:lnTo>
                <a:lnTo>
                  <a:pt x="0" y="1319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21189" y="962025"/>
            <a:ext cx="4406359" cy="107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SOMMAIRE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767FA5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13189" y="6511992"/>
            <a:ext cx="7146306" cy="4248265"/>
          </a:xfrm>
          <a:custGeom>
            <a:avLst/>
            <a:gdLst/>
            <a:ahLst/>
            <a:cxnLst/>
            <a:rect r="r" b="b" t="t" l="l"/>
            <a:pathLst>
              <a:path h="4248265" w="7146306">
                <a:moveTo>
                  <a:pt x="0" y="0"/>
                </a:moveTo>
                <a:lnTo>
                  <a:pt x="7146306" y="0"/>
                </a:lnTo>
                <a:lnTo>
                  <a:pt x="7146306" y="4248265"/>
                </a:lnTo>
                <a:lnTo>
                  <a:pt x="0" y="424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00634" y="6651070"/>
            <a:ext cx="6671335" cy="4621970"/>
          </a:xfrm>
          <a:custGeom>
            <a:avLst/>
            <a:gdLst/>
            <a:ahLst/>
            <a:cxnLst/>
            <a:rect r="r" b="b" t="t" l="l"/>
            <a:pathLst>
              <a:path h="4621970" w="6671335">
                <a:moveTo>
                  <a:pt x="0" y="0"/>
                </a:moveTo>
                <a:lnTo>
                  <a:pt x="6671335" y="0"/>
                </a:lnTo>
                <a:lnTo>
                  <a:pt x="6671335" y="4621970"/>
                </a:lnTo>
                <a:lnTo>
                  <a:pt x="0" y="4621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3456" y="1029820"/>
            <a:ext cx="13321088" cy="365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Merci de m’avoir écouté.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394776" y="5759852"/>
            <a:ext cx="3498448" cy="3498448"/>
          </a:xfrm>
          <a:custGeom>
            <a:avLst/>
            <a:gdLst/>
            <a:ahLst/>
            <a:cxnLst/>
            <a:rect r="r" b="b" t="t" l="l"/>
            <a:pathLst>
              <a:path h="3498448" w="3498448">
                <a:moveTo>
                  <a:pt x="0" y="0"/>
                </a:moveTo>
                <a:lnTo>
                  <a:pt x="3498448" y="0"/>
                </a:lnTo>
                <a:lnTo>
                  <a:pt x="3498448" y="3498448"/>
                </a:lnTo>
                <a:lnTo>
                  <a:pt x="0" y="3498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01846" y="4843317"/>
            <a:ext cx="6284308" cy="53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5"/>
              </a:lnSpc>
              <a:spcBef>
                <a:spcPct val="0"/>
              </a:spcBef>
            </a:pPr>
            <a:r>
              <a:rPr lang="en-US" sz="3082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59731" y="9572625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78393" y="99001"/>
            <a:ext cx="2523969" cy="10187999"/>
            <a:chOff x="0" y="0"/>
            <a:chExt cx="664749" cy="26832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4749" cy="2683259"/>
            </a:xfrm>
            <a:custGeom>
              <a:avLst/>
              <a:gdLst/>
              <a:ahLst/>
              <a:cxnLst/>
              <a:rect r="r" b="b" t="t" l="l"/>
              <a:pathLst>
                <a:path h="2683259" w="664749">
                  <a:moveTo>
                    <a:pt x="0" y="0"/>
                  </a:moveTo>
                  <a:lnTo>
                    <a:pt x="664749" y="0"/>
                  </a:lnTo>
                  <a:lnTo>
                    <a:pt x="664749" y="2683259"/>
                  </a:lnTo>
                  <a:lnTo>
                    <a:pt x="0" y="2683259"/>
                  </a:ln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64749" cy="271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94619" y="490995"/>
            <a:ext cx="8570011" cy="1433529"/>
          </a:xfrm>
          <a:custGeom>
            <a:avLst/>
            <a:gdLst/>
            <a:ahLst/>
            <a:cxnLst/>
            <a:rect r="r" b="b" t="t" l="l"/>
            <a:pathLst>
              <a:path h="1433529" w="8570011">
                <a:moveTo>
                  <a:pt x="0" y="0"/>
                </a:moveTo>
                <a:lnTo>
                  <a:pt x="8570011" y="0"/>
                </a:lnTo>
                <a:lnTo>
                  <a:pt x="8570011" y="1433529"/>
                </a:lnTo>
                <a:lnTo>
                  <a:pt x="0" y="1433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5870"/>
            <a:ext cx="14675175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ANNEXE : ÉVOLUTION DU CHIFFRE D’AFFAIRE HEBDOMADAIRE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74757" y="2448458"/>
            <a:ext cx="12409735" cy="6809842"/>
          </a:xfrm>
          <a:custGeom>
            <a:avLst/>
            <a:gdLst/>
            <a:ahLst/>
            <a:cxnLst/>
            <a:rect r="r" b="b" t="t" l="l"/>
            <a:pathLst>
              <a:path h="6809842" w="12409735">
                <a:moveTo>
                  <a:pt x="0" y="0"/>
                </a:moveTo>
                <a:lnTo>
                  <a:pt x="12409735" y="0"/>
                </a:lnTo>
                <a:lnTo>
                  <a:pt x="12409735" y="6809842"/>
                </a:lnTo>
                <a:lnTo>
                  <a:pt x="0" y="6809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146315" y="241509"/>
            <a:ext cx="6908848" cy="1545070"/>
          </a:xfrm>
          <a:custGeom>
            <a:avLst/>
            <a:gdLst/>
            <a:ahLst/>
            <a:cxnLst/>
            <a:rect r="r" b="b" t="t" l="l"/>
            <a:pathLst>
              <a:path h="1545070" w="6908848">
                <a:moveTo>
                  <a:pt x="0" y="0"/>
                </a:moveTo>
                <a:lnTo>
                  <a:pt x="6908848" y="0"/>
                </a:lnTo>
                <a:lnTo>
                  <a:pt x="6908848" y="1545069"/>
                </a:lnTo>
                <a:lnTo>
                  <a:pt x="0" y="154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5689576" y="435224"/>
            <a:ext cx="6908848" cy="1545070"/>
          </a:xfrm>
          <a:custGeom>
            <a:avLst/>
            <a:gdLst/>
            <a:ahLst/>
            <a:cxnLst/>
            <a:rect r="r" b="b" t="t" l="l"/>
            <a:pathLst>
              <a:path h="1545070" w="6908848">
                <a:moveTo>
                  <a:pt x="0" y="0"/>
                </a:moveTo>
                <a:lnTo>
                  <a:pt x="6908848" y="0"/>
                </a:lnTo>
                <a:lnTo>
                  <a:pt x="6908848" y="1545070"/>
                </a:lnTo>
                <a:lnTo>
                  <a:pt x="0" y="1545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09392" y="174834"/>
            <a:ext cx="10603043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ANNEXE : CHIFFRE D’AFFAIRE PAR CATÉGORIE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643435" y="2174010"/>
            <a:ext cx="12934958" cy="7696300"/>
          </a:xfrm>
          <a:custGeom>
            <a:avLst/>
            <a:gdLst/>
            <a:ahLst/>
            <a:cxnLst/>
            <a:rect r="r" b="b" t="t" l="l"/>
            <a:pathLst>
              <a:path h="7696300" w="12934958">
                <a:moveTo>
                  <a:pt x="0" y="0"/>
                </a:moveTo>
                <a:lnTo>
                  <a:pt x="12934958" y="0"/>
                </a:lnTo>
                <a:lnTo>
                  <a:pt x="12934958" y="7696300"/>
                </a:lnTo>
                <a:lnTo>
                  <a:pt x="0" y="769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598543">
            <a:off x="-3643310" y="2803624"/>
            <a:ext cx="8972975" cy="6101623"/>
          </a:xfrm>
          <a:custGeom>
            <a:avLst/>
            <a:gdLst/>
            <a:ahLst/>
            <a:cxnLst/>
            <a:rect r="r" b="b" t="t" l="l"/>
            <a:pathLst>
              <a:path h="6101623" w="8972975">
                <a:moveTo>
                  <a:pt x="0" y="0"/>
                </a:moveTo>
                <a:lnTo>
                  <a:pt x="8972976" y="0"/>
                </a:lnTo>
                <a:lnTo>
                  <a:pt x="8972976" y="6101623"/>
                </a:lnTo>
                <a:lnTo>
                  <a:pt x="0" y="6101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22079" y="95632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37331" y="2030095"/>
            <a:ext cx="13293258" cy="6791564"/>
            <a:chOff x="0" y="0"/>
            <a:chExt cx="3501105" cy="1788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1105" cy="1788725"/>
            </a:xfrm>
            <a:custGeom>
              <a:avLst/>
              <a:gdLst/>
              <a:ahLst/>
              <a:cxnLst/>
              <a:rect r="r" b="b" t="t" l="l"/>
              <a:pathLst>
                <a:path h="1788725" w="350110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1105" cy="1788725"/>
            </a:xfrm>
            <a:custGeom>
              <a:avLst/>
              <a:gdLst/>
              <a:ahLst/>
              <a:cxnLst/>
              <a:rect r="r" b="b" t="t" l="l"/>
              <a:pathLst>
                <a:path h="1788725" w="350110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928985" y="1314623"/>
            <a:ext cx="3667332" cy="946839"/>
          </a:xfrm>
          <a:custGeom>
            <a:avLst/>
            <a:gdLst/>
            <a:ahLst/>
            <a:cxnLst/>
            <a:rect r="r" b="b" t="t" l="l"/>
            <a:pathLst>
              <a:path h="946839" w="3667332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61548" y="3912880"/>
            <a:ext cx="2622717" cy="324263"/>
          </a:xfrm>
          <a:custGeom>
            <a:avLst/>
            <a:gdLst/>
            <a:ahLst/>
            <a:cxnLst/>
            <a:rect r="r" b="b" t="t" l="l"/>
            <a:pathLst>
              <a:path h="324263" w="2622717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69465" y="5905716"/>
            <a:ext cx="6921795" cy="4114800"/>
          </a:xfrm>
          <a:custGeom>
            <a:avLst/>
            <a:gdLst/>
            <a:ahLst/>
            <a:cxnLst/>
            <a:rect r="r" b="b" t="t" l="l"/>
            <a:pathLst>
              <a:path h="4114800" w="6921795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52915" y="2483637"/>
            <a:ext cx="9128091" cy="108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Présentation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1548" y="3768549"/>
            <a:ext cx="4295565" cy="99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sz="2881" b="true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3 fichiers CSV </a:t>
            </a:r>
          </a:p>
          <a:p>
            <a:pPr algn="l">
              <a:lnSpc>
                <a:spcPts val="403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302188" y="4836249"/>
            <a:ext cx="9829546" cy="42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834" indent="-267917" lvl="1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481" strike="noStrike" u="none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ustomers : sexe des acheteurs, âge des acheteurs etc....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3389" y="9779851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02188" y="5554260"/>
            <a:ext cx="9829546" cy="42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834" indent="-267917" lvl="1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Tran</a:t>
            </a:r>
            <a:r>
              <a:rPr lang="en-US" sz="2481" strike="noStrike" u="none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sactions : dates d’achat, id client acheteur etc...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02188" y="6272271"/>
            <a:ext cx="9829546" cy="42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834" indent="-267917" lvl="1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Prod</a:t>
            </a:r>
            <a:r>
              <a:rPr lang="en-US" sz="2481" strike="noStrike" u="none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ucts : Id produits, catégorie etc...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04979" y="9607383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66749" y="1028700"/>
            <a:ext cx="14154503" cy="8229600"/>
            <a:chOff x="0" y="0"/>
            <a:chExt cx="3727935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7935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27935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16579" y="7764765"/>
            <a:ext cx="5792103" cy="2522235"/>
          </a:xfrm>
          <a:custGeom>
            <a:avLst/>
            <a:gdLst/>
            <a:ahLst/>
            <a:cxnLst/>
            <a:rect r="r" b="b" t="t" l="l"/>
            <a:pathLst>
              <a:path h="2522235" w="5792103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30582" y="1466163"/>
            <a:ext cx="6426835" cy="1776144"/>
          </a:xfrm>
          <a:custGeom>
            <a:avLst/>
            <a:gdLst/>
            <a:ahLst/>
            <a:cxnLst/>
            <a:rect r="r" b="b" t="t" l="l"/>
            <a:pathLst>
              <a:path h="1776144" w="6426835">
                <a:moveTo>
                  <a:pt x="0" y="0"/>
                </a:moveTo>
                <a:lnTo>
                  <a:pt x="6426836" y="0"/>
                </a:lnTo>
                <a:lnTo>
                  <a:pt x="6426836" y="1776143"/>
                </a:lnTo>
                <a:lnTo>
                  <a:pt x="0" y="1776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27564" y="1680488"/>
            <a:ext cx="9832873" cy="121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48"/>
              </a:lnSpc>
              <a:spcBef>
                <a:spcPct val="0"/>
              </a:spcBef>
            </a:pPr>
            <a:r>
              <a:rPr lang="en-US" sz="7106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Objectifs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59652" y="3247056"/>
            <a:ext cx="3838657" cy="4168214"/>
            <a:chOff x="0" y="0"/>
            <a:chExt cx="5118210" cy="555761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836747" y="0"/>
              <a:ext cx="3444716" cy="3444716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153349" y="316602"/>
              <a:ext cx="2811512" cy="2811512"/>
            </a:xfrm>
            <a:custGeom>
              <a:avLst/>
              <a:gdLst/>
              <a:ahLst/>
              <a:cxnLst/>
              <a:rect r="r" b="b" t="t" l="l"/>
              <a:pathLst>
                <a:path h="2811512" w="2811512">
                  <a:moveTo>
                    <a:pt x="0" y="0"/>
                  </a:moveTo>
                  <a:lnTo>
                    <a:pt x="2811512" y="0"/>
                  </a:lnTo>
                  <a:lnTo>
                    <a:pt x="2811512" y="2811512"/>
                  </a:lnTo>
                  <a:lnTo>
                    <a:pt x="0" y="2811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3663433"/>
              <a:ext cx="5118210" cy="189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5"/>
                </a:lnSpc>
              </a:pPr>
              <a:r>
                <a:rPr lang="en-US" sz="2746">
                  <a:solidFill>
                    <a:srgbClr val="01070A"/>
                  </a:solidFill>
                  <a:latin typeface="DM Sans"/>
                  <a:ea typeface="DM Sans"/>
                  <a:cs typeface="DM Sans"/>
                  <a:sym typeface="DM Sans"/>
                </a:rPr>
                <a:t>Ana</a:t>
              </a:r>
              <a:r>
                <a:rPr lang="en-US" sz="2746" strike="noStrike" u="none">
                  <a:solidFill>
                    <a:srgbClr val="01070A"/>
                  </a:solidFill>
                  <a:latin typeface="DM Sans"/>
                  <a:ea typeface="DM Sans"/>
                  <a:cs typeface="DM Sans"/>
                  <a:sym typeface="DM Sans"/>
                </a:rPr>
                <a:t>lyse des différents indicateurs de vente</a:t>
              </a:r>
            </a:p>
            <a:p>
              <a:pPr algn="ctr">
                <a:lnSpc>
                  <a:spcPts val="3845"/>
                </a:lnSpc>
              </a:pPr>
              <a:r>
                <a:rPr lang="en-US" sz="2746" strike="noStrike" u="none">
                  <a:solidFill>
                    <a:srgbClr val="01070A"/>
                  </a:solidFill>
                  <a:latin typeface="DM Sans"/>
                  <a:ea typeface="DM Sans"/>
                  <a:cs typeface="DM Sans"/>
                  <a:sym typeface="DM Sans"/>
                </a:rPr>
                <a:t>(CA / Vente etc...)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22422" y="3247056"/>
            <a:ext cx="3788315" cy="4592086"/>
            <a:chOff x="0" y="0"/>
            <a:chExt cx="5051086" cy="612278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825773" y="0"/>
              <a:ext cx="3399540" cy="339954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516141" y="676636"/>
              <a:ext cx="2018805" cy="2018805"/>
            </a:xfrm>
            <a:custGeom>
              <a:avLst/>
              <a:gdLst/>
              <a:ahLst/>
              <a:cxnLst/>
              <a:rect r="r" b="b" t="t" l="l"/>
              <a:pathLst>
                <a:path h="2018805" w="2018805">
                  <a:moveTo>
                    <a:pt x="0" y="0"/>
                  </a:moveTo>
                  <a:lnTo>
                    <a:pt x="2018805" y="0"/>
                  </a:lnTo>
                  <a:lnTo>
                    <a:pt x="2018805" y="2018804"/>
                  </a:lnTo>
                  <a:lnTo>
                    <a:pt x="0" y="201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3614764"/>
              <a:ext cx="5051086" cy="2508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2710" strike="noStrike" u="none">
                  <a:solidFill>
                    <a:srgbClr val="01070A"/>
                  </a:solidFill>
                  <a:latin typeface="DM Sans"/>
                  <a:ea typeface="DM Sans"/>
                  <a:cs typeface="DM Sans"/>
                  <a:sym typeface="DM Sans"/>
                </a:rPr>
                <a:t> Analyse plus ciblée sur les clients, comprendre le comportement de nos clients en ligne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955227" y="985225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78393" y="99001"/>
            <a:ext cx="2523969" cy="10187999"/>
            <a:chOff x="0" y="0"/>
            <a:chExt cx="664749" cy="26832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4749" cy="2683259"/>
            </a:xfrm>
            <a:custGeom>
              <a:avLst/>
              <a:gdLst/>
              <a:ahLst/>
              <a:cxnLst/>
              <a:rect r="r" b="b" t="t" l="l"/>
              <a:pathLst>
                <a:path h="2683259" w="664749">
                  <a:moveTo>
                    <a:pt x="0" y="0"/>
                  </a:moveTo>
                  <a:lnTo>
                    <a:pt x="664749" y="0"/>
                  </a:lnTo>
                  <a:lnTo>
                    <a:pt x="664749" y="2683259"/>
                  </a:lnTo>
                  <a:lnTo>
                    <a:pt x="0" y="2683259"/>
                  </a:ln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664749" cy="271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787119" y="241509"/>
            <a:ext cx="3351339" cy="1797537"/>
          </a:xfrm>
          <a:custGeom>
            <a:avLst/>
            <a:gdLst/>
            <a:ahLst/>
            <a:cxnLst/>
            <a:rect r="r" b="b" t="t" l="l"/>
            <a:pathLst>
              <a:path h="1797537" w="3351339">
                <a:moveTo>
                  <a:pt x="0" y="0"/>
                </a:moveTo>
                <a:lnTo>
                  <a:pt x="3351340" y="0"/>
                </a:lnTo>
                <a:lnTo>
                  <a:pt x="3351340" y="1797536"/>
                </a:lnTo>
                <a:lnTo>
                  <a:pt x="0" y="17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99742" y="308415"/>
            <a:ext cx="3226600" cy="1730631"/>
          </a:xfrm>
          <a:custGeom>
            <a:avLst/>
            <a:gdLst/>
            <a:ahLst/>
            <a:cxnLst/>
            <a:rect r="r" b="b" t="t" l="l"/>
            <a:pathLst>
              <a:path h="1730631" w="3226600">
                <a:moveTo>
                  <a:pt x="0" y="0"/>
                </a:moveTo>
                <a:lnTo>
                  <a:pt x="3226600" y="0"/>
                </a:lnTo>
                <a:lnTo>
                  <a:pt x="3226600" y="1730630"/>
                </a:lnTo>
                <a:lnTo>
                  <a:pt x="0" y="1730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36937" y="174834"/>
            <a:ext cx="10603043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DÉMARRAGE EN DENTS DE SCIE PUIS STABILISATION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90473" y="2368793"/>
            <a:ext cx="13095971" cy="7307381"/>
          </a:xfrm>
          <a:custGeom>
            <a:avLst/>
            <a:gdLst/>
            <a:ahLst/>
            <a:cxnLst/>
            <a:rect r="r" b="b" t="t" l="l"/>
            <a:pathLst>
              <a:path h="7307381" w="13095971">
                <a:moveTo>
                  <a:pt x="0" y="0"/>
                </a:moveTo>
                <a:lnTo>
                  <a:pt x="13095971" y="0"/>
                </a:lnTo>
                <a:lnTo>
                  <a:pt x="13095971" y="7307382"/>
                </a:lnTo>
                <a:lnTo>
                  <a:pt x="0" y="7307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70" r="-131" b="-47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78393" y="99001"/>
            <a:ext cx="2523969" cy="10187999"/>
            <a:chOff x="0" y="0"/>
            <a:chExt cx="664749" cy="26832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4749" cy="2683259"/>
            </a:xfrm>
            <a:custGeom>
              <a:avLst/>
              <a:gdLst/>
              <a:ahLst/>
              <a:cxnLst/>
              <a:rect r="r" b="b" t="t" l="l"/>
              <a:pathLst>
                <a:path h="2683259" w="664749">
                  <a:moveTo>
                    <a:pt x="0" y="0"/>
                  </a:moveTo>
                  <a:lnTo>
                    <a:pt x="664749" y="0"/>
                  </a:lnTo>
                  <a:lnTo>
                    <a:pt x="664749" y="2683259"/>
                  </a:lnTo>
                  <a:lnTo>
                    <a:pt x="0" y="2683259"/>
                  </a:ln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664749" cy="271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42823" y="2358939"/>
            <a:ext cx="12759022" cy="7336438"/>
          </a:xfrm>
          <a:custGeom>
            <a:avLst/>
            <a:gdLst/>
            <a:ahLst/>
            <a:cxnLst/>
            <a:rect r="r" b="b" t="t" l="l"/>
            <a:pathLst>
              <a:path h="7336438" w="12759022">
                <a:moveTo>
                  <a:pt x="0" y="0"/>
                </a:moveTo>
                <a:lnTo>
                  <a:pt x="12759022" y="0"/>
                </a:lnTo>
                <a:lnTo>
                  <a:pt x="12759022" y="7336438"/>
                </a:lnTo>
                <a:lnTo>
                  <a:pt x="0" y="733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42478" y="239306"/>
            <a:ext cx="10844785" cy="828147"/>
          </a:xfrm>
          <a:custGeom>
            <a:avLst/>
            <a:gdLst/>
            <a:ahLst/>
            <a:cxnLst/>
            <a:rect r="r" b="b" t="t" l="l"/>
            <a:pathLst>
              <a:path h="828147" w="10844785">
                <a:moveTo>
                  <a:pt x="0" y="0"/>
                </a:moveTo>
                <a:lnTo>
                  <a:pt x="10844785" y="0"/>
                </a:lnTo>
                <a:lnTo>
                  <a:pt x="10844785" y="828148"/>
                </a:lnTo>
                <a:lnTo>
                  <a:pt x="0" y="82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66505" y="1207759"/>
            <a:ext cx="6796732" cy="519023"/>
          </a:xfrm>
          <a:custGeom>
            <a:avLst/>
            <a:gdLst/>
            <a:ahLst/>
            <a:cxnLst/>
            <a:rect r="r" b="b" t="t" l="l"/>
            <a:pathLst>
              <a:path h="519023" w="6796732">
                <a:moveTo>
                  <a:pt x="0" y="0"/>
                </a:moveTo>
                <a:lnTo>
                  <a:pt x="6796732" y="0"/>
                </a:lnTo>
                <a:lnTo>
                  <a:pt x="6796732" y="519023"/>
                </a:lnTo>
                <a:lnTo>
                  <a:pt x="0" y="51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5658" y="172631"/>
            <a:ext cx="15293353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CATÉGORIE 1 ET 2 REPRESENTENT PLUS DE 80% DE NOTRE CHIFFRE D’AFFAIRE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42145" y="259967"/>
            <a:ext cx="4738152" cy="1309453"/>
          </a:xfrm>
          <a:custGeom>
            <a:avLst/>
            <a:gdLst/>
            <a:ahLst/>
            <a:cxnLst/>
            <a:rect r="r" b="b" t="t" l="l"/>
            <a:pathLst>
              <a:path h="1309453" w="4738152">
                <a:moveTo>
                  <a:pt x="0" y="0"/>
                </a:moveTo>
                <a:lnTo>
                  <a:pt x="4738152" y="0"/>
                </a:lnTo>
                <a:lnTo>
                  <a:pt x="4738152" y="1309452"/>
                </a:lnTo>
                <a:lnTo>
                  <a:pt x="0" y="1309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34379" y="259967"/>
            <a:ext cx="4738152" cy="1309453"/>
          </a:xfrm>
          <a:custGeom>
            <a:avLst/>
            <a:gdLst/>
            <a:ahLst/>
            <a:cxnLst/>
            <a:rect r="r" b="b" t="t" l="l"/>
            <a:pathLst>
              <a:path h="1309453" w="4738152">
                <a:moveTo>
                  <a:pt x="0" y="0"/>
                </a:moveTo>
                <a:lnTo>
                  <a:pt x="4738151" y="0"/>
                </a:lnTo>
                <a:lnTo>
                  <a:pt x="4738151" y="1309452"/>
                </a:lnTo>
                <a:lnTo>
                  <a:pt x="0" y="1309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65815" y="343730"/>
            <a:ext cx="13156369" cy="107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70% D’OUVRAGE DE CATÉGORIE 0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542145" y="2092192"/>
            <a:ext cx="7203709" cy="7616945"/>
          </a:xfrm>
          <a:custGeom>
            <a:avLst/>
            <a:gdLst/>
            <a:ahLst/>
            <a:cxnLst/>
            <a:rect r="r" b="b" t="t" l="l"/>
            <a:pathLst>
              <a:path h="7616945" w="7203709">
                <a:moveTo>
                  <a:pt x="0" y="0"/>
                </a:moveTo>
                <a:lnTo>
                  <a:pt x="7203710" y="0"/>
                </a:lnTo>
                <a:lnTo>
                  <a:pt x="7203710" y="7616945"/>
                </a:lnTo>
                <a:lnTo>
                  <a:pt x="0" y="76169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578393" y="99001"/>
            <a:ext cx="2523969" cy="10187999"/>
            <a:chOff x="0" y="0"/>
            <a:chExt cx="664749" cy="26832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4749" cy="2683259"/>
            </a:xfrm>
            <a:custGeom>
              <a:avLst/>
              <a:gdLst/>
              <a:ahLst/>
              <a:cxnLst/>
              <a:rect r="r" b="b" t="t" l="l"/>
              <a:pathLst>
                <a:path h="2683259" w="664749">
                  <a:moveTo>
                    <a:pt x="0" y="0"/>
                  </a:moveTo>
                  <a:lnTo>
                    <a:pt x="664749" y="0"/>
                  </a:lnTo>
                  <a:lnTo>
                    <a:pt x="664749" y="2683259"/>
                  </a:lnTo>
                  <a:lnTo>
                    <a:pt x="0" y="2683259"/>
                  </a:ln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664749" cy="271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4598543">
            <a:off x="-3643310" y="2803624"/>
            <a:ext cx="8972975" cy="6101623"/>
          </a:xfrm>
          <a:custGeom>
            <a:avLst/>
            <a:gdLst/>
            <a:ahLst/>
            <a:cxnLst/>
            <a:rect r="r" b="b" t="t" l="l"/>
            <a:pathLst>
              <a:path h="6101623" w="8972975">
                <a:moveTo>
                  <a:pt x="0" y="0"/>
                </a:moveTo>
                <a:lnTo>
                  <a:pt x="8972976" y="0"/>
                </a:lnTo>
                <a:lnTo>
                  <a:pt x="8972976" y="6101623"/>
                </a:lnTo>
                <a:lnTo>
                  <a:pt x="0" y="61016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61499" y="9547097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185541" y="2072609"/>
            <a:ext cx="13916917" cy="7793474"/>
          </a:xfrm>
          <a:custGeom>
            <a:avLst/>
            <a:gdLst/>
            <a:ahLst/>
            <a:cxnLst/>
            <a:rect r="r" b="b" t="t" l="l"/>
            <a:pathLst>
              <a:path h="7793474" w="13916917">
                <a:moveTo>
                  <a:pt x="0" y="0"/>
                </a:moveTo>
                <a:lnTo>
                  <a:pt x="13916918" y="0"/>
                </a:lnTo>
                <a:lnTo>
                  <a:pt x="13916918" y="7793474"/>
                </a:lnTo>
                <a:lnTo>
                  <a:pt x="0" y="7793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16931" y="140109"/>
            <a:ext cx="5670011" cy="1566985"/>
          </a:xfrm>
          <a:custGeom>
            <a:avLst/>
            <a:gdLst/>
            <a:ahLst/>
            <a:cxnLst/>
            <a:rect r="r" b="b" t="t" l="l"/>
            <a:pathLst>
              <a:path h="1566985" w="5670011">
                <a:moveTo>
                  <a:pt x="0" y="0"/>
                </a:moveTo>
                <a:lnTo>
                  <a:pt x="5670011" y="0"/>
                </a:lnTo>
                <a:lnTo>
                  <a:pt x="5670011" y="1566984"/>
                </a:lnTo>
                <a:lnTo>
                  <a:pt x="0" y="156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42478" y="73434"/>
            <a:ext cx="10603043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TOP 10 DES PRODUITS LES PLUS VENDUS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99" y="99001"/>
            <a:ext cx="1108759" cy="1108759"/>
          </a:xfrm>
          <a:custGeom>
            <a:avLst/>
            <a:gdLst/>
            <a:ahLst/>
            <a:cxnLst/>
            <a:rect r="r" b="b" t="t" l="l"/>
            <a:pathLst>
              <a:path h="1108759" w="1108759">
                <a:moveTo>
                  <a:pt x="0" y="0"/>
                </a:moveTo>
                <a:lnTo>
                  <a:pt x="1108759" y="0"/>
                </a:lnTo>
                <a:lnTo>
                  <a:pt x="1108759" y="1108758"/>
                </a:lnTo>
                <a:lnTo>
                  <a:pt x="0" y="110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03465" y="2272414"/>
            <a:ext cx="13681069" cy="7610095"/>
          </a:xfrm>
          <a:custGeom>
            <a:avLst/>
            <a:gdLst/>
            <a:ahLst/>
            <a:cxnLst/>
            <a:rect r="r" b="b" t="t" l="l"/>
            <a:pathLst>
              <a:path h="7610095" w="13681069">
                <a:moveTo>
                  <a:pt x="0" y="0"/>
                </a:moveTo>
                <a:lnTo>
                  <a:pt x="13681070" y="0"/>
                </a:lnTo>
                <a:lnTo>
                  <a:pt x="13681070" y="7610095"/>
                </a:lnTo>
                <a:lnTo>
                  <a:pt x="0" y="761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51421" y="9853934"/>
            <a:ext cx="28539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252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David Fernandes    28 / 05 / 2025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127055" y="267007"/>
            <a:ext cx="2840211" cy="1523386"/>
          </a:xfrm>
          <a:custGeom>
            <a:avLst/>
            <a:gdLst/>
            <a:ahLst/>
            <a:cxnLst/>
            <a:rect r="r" b="b" t="t" l="l"/>
            <a:pathLst>
              <a:path h="1523386" w="2840211">
                <a:moveTo>
                  <a:pt x="0" y="0"/>
                </a:moveTo>
                <a:lnTo>
                  <a:pt x="2840211" y="0"/>
                </a:lnTo>
                <a:lnTo>
                  <a:pt x="2840211" y="1523386"/>
                </a:lnTo>
                <a:lnTo>
                  <a:pt x="0" y="1523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0111" y="267007"/>
            <a:ext cx="2840211" cy="1523386"/>
          </a:xfrm>
          <a:custGeom>
            <a:avLst/>
            <a:gdLst/>
            <a:ahLst/>
            <a:cxnLst/>
            <a:rect r="r" b="b" t="t" l="l"/>
            <a:pathLst>
              <a:path h="1523386" w="2840211">
                <a:moveTo>
                  <a:pt x="0" y="0"/>
                </a:moveTo>
                <a:lnTo>
                  <a:pt x="2840211" y="0"/>
                </a:lnTo>
                <a:lnTo>
                  <a:pt x="2840211" y="1523386"/>
                </a:lnTo>
                <a:lnTo>
                  <a:pt x="0" y="1523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42478" y="32326"/>
            <a:ext cx="10603043" cy="19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6665">
                <a:solidFill>
                  <a:srgbClr val="272525"/>
                </a:solidFill>
                <a:latin typeface="Funtastic"/>
                <a:ea typeface="Funtastic"/>
                <a:cs typeface="Funtastic"/>
                <a:sym typeface="Funtastic"/>
              </a:rPr>
              <a:t>TOP 10 DES PRODUITS LES MOINS VENDUS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851" y="9575421"/>
            <a:ext cx="564427" cy="5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DAGoq48Lv9M</dc:identifier>
  <dcterms:modified xsi:type="dcterms:W3CDTF">2011-08-01T06:04:30Z</dcterms:modified>
  <cp:revision>1</cp:revision>
  <dc:title>Project</dc:title>
</cp:coreProperties>
</file>